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EFD0-CEA9-416D-A4F5-74189EC41350}" type="datetimeFigureOut">
              <a:rPr lang="en-US" smtClean="0"/>
              <a:pPr/>
              <a:t>8/14/2010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C449-E09F-4F62-99CA-5F37A36E06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EFD0-CEA9-416D-A4F5-74189EC41350}" type="datetimeFigureOut">
              <a:rPr lang="en-US" smtClean="0"/>
              <a:pPr/>
              <a:t>8/14/2010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C449-E09F-4F62-99CA-5F37A36E06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EFD0-CEA9-416D-A4F5-74189EC41350}" type="datetimeFigureOut">
              <a:rPr lang="en-US" smtClean="0"/>
              <a:pPr/>
              <a:t>8/14/2010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C449-E09F-4F62-99CA-5F37A36E06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EFD0-CEA9-416D-A4F5-74189EC41350}" type="datetimeFigureOut">
              <a:rPr lang="en-US" smtClean="0"/>
              <a:pPr/>
              <a:t>8/14/2010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C449-E09F-4F62-99CA-5F37A36E06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EFD0-CEA9-416D-A4F5-74189EC41350}" type="datetimeFigureOut">
              <a:rPr lang="en-US" smtClean="0"/>
              <a:pPr/>
              <a:t>8/14/2010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C449-E09F-4F62-99CA-5F37A36E06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EFD0-CEA9-416D-A4F5-74189EC41350}" type="datetimeFigureOut">
              <a:rPr lang="en-US" smtClean="0"/>
              <a:pPr/>
              <a:t>8/14/2010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C449-E09F-4F62-99CA-5F37A36E06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EFD0-CEA9-416D-A4F5-74189EC41350}" type="datetimeFigureOut">
              <a:rPr lang="en-US" smtClean="0"/>
              <a:pPr/>
              <a:t>8/14/2010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C449-E09F-4F62-99CA-5F37A36E06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EFD0-CEA9-416D-A4F5-74189EC41350}" type="datetimeFigureOut">
              <a:rPr lang="en-US" smtClean="0"/>
              <a:pPr/>
              <a:t>8/14/2010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C449-E09F-4F62-99CA-5F37A36E06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EFD0-CEA9-416D-A4F5-74189EC41350}" type="datetimeFigureOut">
              <a:rPr lang="en-US" smtClean="0"/>
              <a:pPr/>
              <a:t>8/14/2010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C449-E09F-4F62-99CA-5F37A36E06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EFD0-CEA9-416D-A4F5-74189EC41350}" type="datetimeFigureOut">
              <a:rPr lang="en-US" smtClean="0"/>
              <a:pPr/>
              <a:t>8/14/2010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C449-E09F-4F62-99CA-5F37A36E06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EFD0-CEA9-416D-A4F5-74189EC41350}" type="datetimeFigureOut">
              <a:rPr lang="en-US" smtClean="0"/>
              <a:pPr/>
              <a:t>8/14/2010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C449-E09F-4F62-99CA-5F37A36E06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77EFD0-CEA9-416D-A4F5-74189EC41350}" type="datetimeFigureOut">
              <a:rPr lang="en-US" smtClean="0"/>
              <a:pPr/>
              <a:t>8/14/2010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EC449-E09F-4F62-99CA-5F37A36E060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Pedagogy: lifelong learning &amp; ICT</a:t>
            </a:r>
            <a:br>
              <a:rPr lang="en-US" dirty="0" smtClean="0"/>
            </a:br>
            <a:r>
              <a:rPr lang="en-US" sz="2400" dirty="0" err="1" smtClean="0"/>
              <a:t>Sevilleno,Ryziel</a:t>
            </a:r>
            <a:r>
              <a:rPr lang="en-US" sz="2400" dirty="0" smtClean="0"/>
              <a:t> G.</a:t>
            </a:r>
            <a:endParaRPr lang="en-US" dirty="0"/>
          </a:p>
        </p:txBody>
      </p:sp>
      <p:pic>
        <p:nvPicPr>
          <p:cNvPr id="9" name="Content Placeholder 8" descr="lg_eu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14400" y="1676400"/>
            <a:ext cx="7086599" cy="4038600"/>
          </a:xfrm>
        </p:spPr>
      </p:pic>
    </p:spTree>
  </p:cSld>
  <p:clrMapOvr>
    <a:masterClrMapping/>
  </p:clrMapOvr>
  <p:transition spd="med">
    <p:wipe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What can be drawn from the current development of online learning? 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Online learning</a:t>
            </a:r>
          </a:p>
          <a:p>
            <a:pPr lvl="1"/>
            <a:r>
              <a:rPr lang="en-US" sz="2000" dirty="0" smtClean="0"/>
              <a:t>Is its infancy but is developing rapidly in the global scale. </a:t>
            </a:r>
          </a:p>
          <a:p>
            <a:pPr lvl="1"/>
            <a:endParaRPr lang="en-US" sz="2000" dirty="0"/>
          </a:p>
          <a:p>
            <a:pPr lvl="1">
              <a:buNone/>
            </a:pPr>
            <a:endParaRPr lang="en-US" sz="2000" dirty="0" smtClean="0"/>
          </a:p>
          <a:p>
            <a:pPr lvl="1"/>
            <a:endParaRPr lang="en-US" sz="2000" dirty="0" smtClean="0"/>
          </a:p>
        </p:txBody>
      </p:sp>
      <p:pic>
        <p:nvPicPr>
          <p:cNvPr id="6" name="Picture 5" descr="images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2667000"/>
            <a:ext cx="5638800" cy="3314700"/>
          </a:xfrm>
          <a:prstGeom prst="rect">
            <a:avLst/>
          </a:prstGeom>
        </p:spPr>
      </p:pic>
    </p:spTree>
  </p:cSld>
  <p:clrMapOvr>
    <a:masterClrMapping/>
  </p:clrMapOvr>
  <p:transition spd="med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i="1" dirty="0" smtClean="0"/>
              <a:t>Using technology in the classroom Agenda:</a:t>
            </a:r>
            <a:endParaRPr lang="en-US" sz="36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To draw in new learning opportunities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Reposition education &amp; training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Font typeface="Wingdings" pitchFamily="2" charset="2"/>
              <a:buChar char="v"/>
            </a:pPr>
            <a:endParaRPr lang="en-US" dirty="0"/>
          </a:p>
          <a:p>
            <a:pPr>
              <a:buFont typeface="Wingdings" pitchFamily="2" charset="2"/>
              <a:buChar char="v"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Font typeface="Wingdings" pitchFamily="2" charset="2"/>
              <a:buChar char="v"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Font typeface="Wingdings" pitchFamily="2" charset="2"/>
              <a:buChar char="v"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7" name="Picture 6" descr="IMG_578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3581400"/>
            <a:ext cx="6400800" cy="2590800"/>
          </a:xfrm>
          <a:prstGeom prst="rect">
            <a:avLst/>
          </a:prstGeom>
        </p:spPr>
      </p:pic>
    </p:spTree>
  </p:cSld>
  <p:clrMapOvr>
    <a:masterClrMapping/>
  </p:clrMapOvr>
  <p:transition spd="med">
    <p:zo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i="1" dirty="0" smtClean="0"/>
              <a:t>The Pedagogic Basis for learning  technology</a:t>
            </a:r>
            <a:endParaRPr lang="en-US" sz="28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Two pedagogies associated with C&amp;IT: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Delivery of information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pedagogy of the lecture or the book w/c emphasize by the IT. .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 tutorial dialogue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Involves conversation between student &amp; the tutor and was emphasis by the C.  </a:t>
            </a:r>
          </a:p>
          <a:p>
            <a:pPr>
              <a:buFont typeface="Wingdings" pitchFamily="2" charset="2"/>
              <a:buChar char="ü"/>
            </a:pPr>
            <a:endParaRPr lang="en-US" dirty="0" smtClean="0"/>
          </a:p>
          <a:p>
            <a:pPr>
              <a:buFont typeface="Wingdings" pitchFamily="2" charset="2"/>
              <a:buChar char="ü"/>
            </a:pPr>
            <a:endParaRPr lang="en-US" dirty="0"/>
          </a:p>
        </p:txBody>
      </p:sp>
    </p:spTree>
  </p:cSld>
  <p:clrMapOvr>
    <a:masterClrMapping/>
  </p:clrMapOvr>
  <p:transition spd="med">
    <p:wheel spokes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i="1" dirty="0" smtClean="0"/>
              <a:t>Comparison of the IT &amp; C</a:t>
            </a:r>
            <a:endParaRPr lang="en-US" sz="3200" i="1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“IT”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dirty="0" smtClean="0"/>
              <a:t>Cost- effective type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 still useful but can’t level the effectiveness of the  “C”.</a:t>
            </a:r>
          </a:p>
          <a:p>
            <a:pPr>
              <a:buFont typeface="Wingdings" pitchFamily="2" charset="2"/>
              <a:buChar char="q"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Font typeface="Wingdings" pitchFamily="2" charset="2"/>
              <a:buChar char="q"/>
            </a:pPr>
            <a:endParaRPr lang="en-US" dirty="0"/>
          </a:p>
          <a:p>
            <a:pPr>
              <a:buFont typeface="Wingdings" pitchFamily="2" charset="2"/>
              <a:buChar char="q"/>
            </a:pP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 smtClean="0"/>
              <a:t>“C”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dirty="0" smtClean="0"/>
              <a:t> its not costly</a:t>
            </a:r>
          </a:p>
          <a:p>
            <a:pPr>
              <a:buFont typeface="Wingdings" pitchFamily="2" charset="2"/>
              <a:buChar char="q"/>
            </a:pPr>
            <a:r>
              <a:rPr lang="en-US" dirty="0"/>
              <a:t> </a:t>
            </a:r>
            <a:r>
              <a:rPr lang="en-US" dirty="0" smtClean="0"/>
              <a:t>higher rate in terms of Pedagogic effectiveness. </a:t>
            </a:r>
          </a:p>
          <a:p>
            <a:pPr>
              <a:buFont typeface="Wingdings" pitchFamily="2" charset="2"/>
              <a:buChar char="q"/>
            </a:pPr>
            <a:endParaRPr lang="en-US" dirty="0"/>
          </a:p>
        </p:txBody>
      </p:sp>
      <p:pic>
        <p:nvPicPr>
          <p:cNvPr id="9" name="Picture 8" descr="ryanponc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1400" y="3657600"/>
            <a:ext cx="5334000" cy="2971800"/>
          </a:xfrm>
          <a:prstGeom prst="rect">
            <a:avLst/>
          </a:prstGeom>
        </p:spPr>
      </p:pic>
    </p:spTree>
  </p:cSld>
  <p:clrMapOvr>
    <a:masterClrMapping/>
  </p:clrMapOvr>
  <p:transition spd="med">
    <p:spli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i="1" dirty="0" smtClean="0"/>
              <a:t>The idea of Teaching-by- telling: </a:t>
            </a:r>
            <a:endParaRPr lang="en-US" sz="3200" i="1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Courier New" pitchFamily="49" charset="0"/>
              <a:buChar char="o"/>
            </a:pPr>
            <a:r>
              <a:rPr lang="en-US" dirty="0" smtClean="0"/>
              <a:t> idea which basically mistaken in which they view that it is effective telling that holds the success in learning. </a:t>
            </a:r>
          </a:p>
          <a:p>
            <a:pPr>
              <a:buFont typeface="Courier New" pitchFamily="49" charset="0"/>
              <a:buChar char="o"/>
            </a:pPr>
            <a:r>
              <a:rPr lang="en-US" dirty="0"/>
              <a:t> </a:t>
            </a:r>
            <a:r>
              <a:rPr lang="en-US" dirty="0" smtClean="0"/>
              <a:t>first government response to the Dearing recommendation the use of ICT. </a:t>
            </a:r>
          </a:p>
          <a:p>
            <a:pPr>
              <a:buFont typeface="Courier New" pitchFamily="49" charset="0"/>
              <a:buChar char="o"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2" name="Picture 11" descr="StevenSmallSalmon0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4038600"/>
            <a:ext cx="5638800" cy="2286000"/>
          </a:xfrm>
          <a:prstGeom prst="rect">
            <a:avLst/>
          </a:prstGeom>
        </p:spPr>
      </p:pic>
    </p:spTree>
  </p:cSld>
  <p:clrMapOvr>
    <a:masterClrMapping/>
  </p:clrMapOvr>
  <p:transition spd="med">
    <p:strips dir="r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i="1" dirty="0" smtClean="0"/>
              <a:t>Four fundamental points about learning</a:t>
            </a:r>
            <a:r>
              <a:rPr lang="en-US" sz="3200" i="1" dirty="0"/>
              <a:t>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AutoNum type="arabicPeriod"/>
            </a:pPr>
            <a:r>
              <a:rPr lang="en-US" sz="1900" dirty="0" smtClean="0"/>
              <a:t>Learning as best viewed as by product of understanding and understanding must be built by the individual learner by the performance of task.   </a:t>
            </a:r>
          </a:p>
          <a:p>
            <a:pPr lvl="2">
              <a:buFont typeface="Wingdings" pitchFamily="2" charset="2"/>
              <a:buChar char="Ø"/>
            </a:pPr>
            <a:r>
              <a:rPr lang="en-US" sz="1900" dirty="0" smtClean="0"/>
              <a:t> conceptual learning depends o  thinking  &amp; the more one thinks about something, the better it will be remember.</a:t>
            </a:r>
          </a:p>
          <a:p>
            <a:pPr lvl="2">
              <a:buNone/>
            </a:pPr>
            <a:r>
              <a:rPr lang="en-US" sz="1900" dirty="0" smtClean="0"/>
              <a:t>The ne who thinks his experience most, &amp; waves them into systematic relation w/ each other will be the one w/ the best memory (William James).</a:t>
            </a:r>
          </a:p>
          <a:p>
            <a:pPr>
              <a:buNone/>
            </a:pPr>
            <a:r>
              <a:rPr lang="en-US" sz="1900" dirty="0" smtClean="0"/>
              <a:t>2. Development of understanding depends on the frequent feedback , particularly from the teachers &amp; peers.</a:t>
            </a:r>
          </a:p>
          <a:p>
            <a:pPr lvl="2">
              <a:buFont typeface="Wingdings" pitchFamily="2" charset="2"/>
              <a:buChar char="Ø"/>
            </a:pPr>
            <a:r>
              <a:rPr lang="en-US" sz="1900" dirty="0" smtClean="0"/>
              <a:t>The concept of feedback  a central role in learning theory. </a:t>
            </a:r>
          </a:p>
          <a:p>
            <a:pPr marL="514350" indent="-514350">
              <a:buNone/>
            </a:pPr>
            <a:r>
              <a:rPr lang="en-US" sz="1900" dirty="0" smtClean="0"/>
              <a:t>3. Learning is a progression through stages. </a:t>
            </a:r>
          </a:p>
          <a:p>
            <a:pPr marL="1314450" lvl="2" indent="-514350">
              <a:buFont typeface="Wingdings" pitchFamily="2" charset="2"/>
              <a:buChar char="Ø"/>
            </a:pPr>
            <a:r>
              <a:rPr lang="en-US" sz="1900" dirty="0" smtClean="0"/>
              <a:t>Learning progress is Central theme uniting the  approach to learning  &amp; essential characteristic of the learning process.  </a:t>
            </a:r>
          </a:p>
          <a:p>
            <a:pPr marL="514350" indent="-514350">
              <a:buNone/>
            </a:pPr>
            <a:r>
              <a:rPr lang="en-US" sz="1900" dirty="0" smtClean="0"/>
              <a:t>	</a:t>
            </a:r>
            <a:r>
              <a:rPr lang="en-US" sz="1900" dirty="0"/>
              <a:t>	</a:t>
            </a:r>
            <a:r>
              <a:rPr lang="en-US" sz="1900" dirty="0" smtClean="0"/>
              <a:t>		</a:t>
            </a:r>
            <a:r>
              <a:rPr lang="en-US" sz="1900" dirty="0"/>
              <a:t>	</a:t>
            </a:r>
            <a:r>
              <a:rPr lang="en-US" sz="1900" dirty="0" smtClean="0"/>
              <a:t>	</a:t>
            </a:r>
          </a:p>
        </p:txBody>
      </p:sp>
    </p:spTree>
  </p:cSld>
  <p:clrMapOvr>
    <a:masterClrMapping/>
  </p:clrMapOvr>
  <p:transition spd="med">
    <p:wedg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349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/>
          <a:lstStyle/>
          <a:p>
            <a:pPr>
              <a:buNone/>
            </a:pPr>
            <a:r>
              <a:rPr lang="en-US" sz="1800" dirty="0" smtClean="0"/>
              <a:t>4. Learning is suited in the personal, social &amp; organizational context w/c determines motivation </a:t>
            </a:r>
          </a:p>
          <a:p>
            <a:pPr lvl="2">
              <a:buFont typeface="Wingdings" pitchFamily="2" charset="2"/>
              <a:buChar char="Ø"/>
            </a:pPr>
            <a:r>
              <a:rPr lang="en-US" sz="1800" dirty="0" smtClean="0"/>
              <a:t>The most important situational variables in education will be the nature of the assessment &amp; the attitude towards learning peers. </a:t>
            </a:r>
          </a:p>
          <a:p>
            <a:pPr lvl="2">
              <a:buFont typeface="Wingdings" pitchFamily="2" charset="2"/>
              <a:buChar char="Ø"/>
            </a:pPr>
            <a:endParaRPr lang="en-US" sz="1800" dirty="0"/>
          </a:p>
          <a:p>
            <a:pPr lvl="2">
              <a:buNone/>
            </a:pPr>
            <a:endParaRPr lang="en-US" sz="1800" dirty="0" smtClean="0"/>
          </a:p>
          <a:p>
            <a:pPr lvl="2">
              <a:buFont typeface="Wingdings" pitchFamily="2" charset="2"/>
              <a:buChar char="Ø"/>
            </a:pPr>
            <a:endParaRPr lang="en-US" sz="1800" dirty="0"/>
          </a:p>
          <a:p>
            <a:pPr lvl="2">
              <a:buNone/>
            </a:pPr>
            <a:endParaRPr lang="en-US" sz="1800" dirty="0"/>
          </a:p>
          <a:p>
            <a:pPr lvl="2">
              <a:buNone/>
            </a:pPr>
            <a:r>
              <a:rPr lang="en-US" sz="1800" dirty="0" smtClean="0"/>
              <a:t>  </a:t>
            </a:r>
            <a:r>
              <a:rPr lang="en-US" sz="1800" dirty="0"/>
              <a:t>	</a:t>
            </a:r>
            <a:r>
              <a:rPr lang="en-US" sz="1000" dirty="0" smtClean="0"/>
              <a:t>	</a:t>
            </a:r>
          </a:p>
          <a:p>
            <a:pPr>
              <a:buNone/>
            </a:pPr>
            <a:r>
              <a:rPr lang="en-US" sz="1800" dirty="0" smtClean="0"/>
              <a:t>   </a:t>
            </a:r>
            <a:endParaRPr lang="en-US" sz="1800" dirty="0"/>
          </a:p>
        </p:txBody>
      </p:sp>
      <p:pic>
        <p:nvPicPr>
          <p:cNvPr id="4" name="Picture 3" descr="DSC0085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2362200"/>
            <a:ext cx="4495800" cy="3657600"/>
          </a:xfrm>
          <a:prstGeom prst="rect">
            <a:avLst/>
          </a:prstGeom>
        </p:spPr>
      </p:pic>
    </p:spTree>
  </p:cSld>
  <p:clrMapOvr>
    <a:masterClrMapping/>
  </p:clrMapOvr>
  <p:transition spd="med">
    <p:strips dir="r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i="1" dirty="0" smtClean="0"/>
              <a:t>“Framework for learning technology”</a:t>
            </a:r>
            <a:endParaRPr lang="en-US" sz="32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2000" u="sng" dirty="0" smtClean="0"/>
              <a:t>3 stages of learning: </a:t>
            </a:r>
          </a:p>
          <a:p>
            <a:pPr algn="just">
              <a:buFont typeface="Wingdings" pitchFamily="2" charset="2"/>
              <a:buChar char="v"/>
            </a:pPr>
            <a:r>
              <a:rPr lang="en-US" sz="2000" u="sng" dirty="0"/>
              <a:t> </a:t>
            </a:r>
            <a:r>
              <a:rPr lang="en-US" sz="2000" u="sng" dirty="0" smtClean="0"/>
              <a:t>conceptualization </a:t>
            </a:r>
            <a:endParaRPr lang="en-US" sz="2000" dirty="0" smtClean="0"/>
          </a:p>
          <a:p>
            <a:pPr algn="just">
              <a:buNone/>
            </a:pPr>
            <a:r>
              <a:rPr lang="en-US" sz="2000" dirty="0"/>
              <a:t>	</a:t>
            </a:r>
            <a:r>
              <a:rPr lang="en-US" sz="2000" dirty="0" smtClean="0"/>
              <a:t>	= users initial contact with other people’s concept,. Involves interaction.</a:t>
            </a:r>
          </a:p>
          <a:p>
            <a:pPr algn="just">
              <a:buFont typeface="Wingdings" pitchFamily="2" charset="2"/>
              <a:buChar char="v"/>
            </a:pPr>
            <a:r>
              <a:rPr lang="en-US" sz="2000" dirty="0"/>
              <a:t> </a:t>
            </a:r>
            <a:r>
              <a:rPr lang="en-US" sz="2000" u="sng" dirty="0" smtClean="0"/>
              <a:t>construction </a:t>
            </a:r>
          </a:p>
          <a:p>
            <a:pPr lvl="2" algn="just">
              <a:buNone/>
            </a:pPr>
            <a:r>
              <a:rPr lang="en-US" sz="2000" dirty="0" smtClean="0"/>
              <a:t>=    process of building &amp; combining concepts.  This are done through hands-on exercises and the yields are like essays, notes,  hands out  &amp; laboratory reports.  </a:t>
            </a:r>
          </a:p>
          <a:p>
            <a:pPr algn="just">
              <a:buFont typeface="Wingdings" pitchFamily="2" charset="2"/>
              <a:buChar char="v"/>
            </a:pPr>
            <a:r>
              <a:rPr lang="en-US" sz="2000" u="sng" dirty="0" smtClean="0"/>
              <a:t>Dialogue  </a:t>
            </a:r>
            <a:endParaRPr lang="en-US" sz="1600" u="sng" dirty="0"/>
          </a:p>
          <a:p>
            <a:pPr algn="just">
              <a:buNone/>
            </a:pPr>
            <a:r>
              <a:rPr lang="en-US" sz="1600" dirty="0" smtClean="0"/>
              <a:t>	</a:t>
            </a:r>
            <a:r>
              <a:rPr lang="en-US" sz="2000" dirty="0" smtClean="0"/>
              <a:t>            = testing and tuning of conceptualization. Testing of understanding  during conversation of tutors and learners  are usually done in the concept of education.</a:t>
            </a:r>
          </a:p>
        </p:txBody>
      </p:sp>
    </p:spTree>
  </p:cSld>
  <p:clrMapOvr>
    <a:masterClrMapping/>
  </p:clrMapOvr>
  <p:transition spd="med">
    <p:newsflash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i="1" dirty="0" smtClean="0"/>
              <a:t>“Types of courseware in learning”</a:t>
            </a:r>
            <a:endParaRPr lang="en-US" sz="32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000" dirty="0" smtClean="0"/>
              <a:t> primary courseware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/>
              <a:t>	</a:t>
            </a:r>
            <a:r>
              <a:rPr lang="en-US" sz="2000" dirty="0" smtClean="0"/>
              <a:t>intended to present subject matter and this is web- based.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/>
              <a:t> </a:t>
            </a:r>
            <a:r>
              <a:rPr lang="en-US" sz="2000" dirty="0" smtClean="0"/>
              <a:t>current courseware.</a:t>
            </a:r>
          </a:p>
          <a:p>
            <a:pPr>
              <a:buFont typeface="Wingdings" pitchFamily="2" charset="2"/>
              <a:buChar char="§"/>
            </a:pPr>
            <a:r>
              <a:rPr lang="en-US" sz="2000" dirty="0"/>
              <a:t> </a:t>
            </a:r>
            <a:r>
              <a:rPr lang="en-US" sz="2000" dirty="0" smtClean="0"/>
              <a:t>secondary courseware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/>
              <a:t>Describe environment and set of tools. 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/>
              <a:t> </a:t>
            </a:r>
            <a:r>
              <a:rPr lang="en-US" sz="2000" dirty="0" smtClean="0"/>
              <a:t>support the learners task based  learning activity.</a:t>
            </a:r>
          </a:p>
          <a:p>
            <a:pPr>
              <a:buFont typeface="Wingdings" pitchFamily="2" charset="2"/>
              <a:buChar char="§"/>
            </a:pPr>
            <a:r>
              <a:rPr lang="en-US" sz="2000" dirty="0" smtClean="0"/>
              <a:t>Tertiary courseware 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/>
              <a:t>Produced by previous learners and consist outpost from assessment.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/>
              <a:t> </a:t>
            </a:r>
            <a:r>
              <a:rPr lang="en-US" sz="2000" dirty="0" smtClean="0"/>
              <a:t>new concept of course ware.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/>
              <a:t> </a:t>
            </a:r>
            <a:r>
              <a:rPr lang="en-US" sz="2000" dirty="0" smtClean="0"/>
              <a:t>characteristic is the “re-use” of the learning experience of others. </a:t>
            </a:r>
          </a:p>
          <a:p>
            <a:pPr lvl="1">
              <a:buFont typeface="Wingdings" pitchFamily="2" charset="2"/>
              <a:buChar char="Ø"/>
            </a:pPr>
            <a:endParaRPr lang="en-US" sz="2000" dirty="0"/>
          </a:p>
          <a:p>
            <a:pPr lvl="1">
              <a:buNone/>
            </a:pPr>
            <a:r>
              <a:rPr lang="en-US" sz="2000" dirty="0" smtClean="0"/>
              <a:t> </a:t>
            </a:r>
          </a:p>
          <a:p>
            <a:pPr lvl="1">
              <a:buNone/>
            </a:pPr>
            <a:endParaRPr lang="en-US" sz="2000" dirty="0"/>
          </a:p>
        </p:txBody>
      </p:sp>
    </p:spTree>
  </p:cSld>
  <p:clrMapOvr>
    <a:masterClrMapping/>
  </p:clrMapOvr>
  <p:transition spd="med">
    <p:circl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376</Words>
  <Application>Microsoft Office PowerPoint</Application>
  <PresentationFormat>On-screen Show (4:3)</PresentationFormat>
  <Paragraphs>77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Pedagogy: lifelong learning &amp; ICT Sevilleno,Ryziel G.</vt:lpstr>
      <vt:lpstr>Using technology in the classroom Agenda:</vt:lpstr>
      <vt:lpstr>The Pedagogic Basis for learning  technology</vt:lpstr>
      <vt:lpstr>Comparison of the IT &amp; C</vt:lpstr>
      <vt:lpstr>The idea of Teaching-by- telling: </vt:lpstr>
      <vt:lpstr>Four fundamental points about learning:</vt:lpstr>
      <vt:lpstr>Slide 7</vt:lpstr>
      <vt:lpstr>“Framework for learning technology”</vt:lpstr>
      <vt:lpstr>“Types of courseware in learning”</vt:lpstr>
      <vt:lpstr>What can be drawn from the current development of online learning?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Pedagogy: lifelong learning &amp; ICT Sevilleno,Ryziel G.</dc:title>
  <dc:creator>User</dc:creator>
  <cp:lastModifiedBy>User</cp:lastModifiedBy>
  <cp:revision>13</cp:revision>
  <dcterms:created xsi:type="dcterms:W3CDTF">2010-08-14T16:06:39Z</dcterms:created>
  <dcterms:modified xsi:type="dcterms:W3CDTF">2010-08-14T18:31:39Z</dcterms:modified>
</cp:coreProperties>
</file>